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60" r:id="rId4"/>
    <p:sldId id="294" r:id="rId5"/>
    <p:sldId id="293" r:id="rId6"/>
    <p:sldId id="292" r:id="rId7"/>
    <p:sldId id="259" r:id="rId8"/>
    <p:sldId id="290" r:id="rId9"/>
    <p:sldId id="291" r:id="rId10"/>
    <p:sldId id="288" r:id="rId11"/>
    <p:sldId id="289" r:id="rId12"/>
    <p:sldId id="287" r:id="rId13"/>
    <p:sldId id="286" r:id="rId14"/>
    <p:sldId id="258" r:id="rId15"/>
    <p:sldId id="283" r:id="rId16"/>
    <p:sldId id="284" r:id="rId17"/>
    <p:sldId id="285" r:id="rId18"/>
    <p:sldId id="280" r:id="rId19"/>
    <p:sldId id="281" r:id="rId20"/>
    <p:sldId id="282" r:id="rId21"/>
    <p:sldId id="277" r:id="rId22"/>
    <p:sldId id="279" r:id="rId23"/>
    <p:sldId id="278" r:id="rId24"/>
    <p:sldId id="257" r:id="rId25"/>
    <p:sldId id="275" r:id="rId26"/>
    <p:sldId id="274" r:id="rId27"/>
    <p:sldId id="276" r:id="rId28"/>
    <p:sldId id="271" r:id="rId29"/>
    <p:sldId id="272" r:id="rId30"/>
    <p:sldId id="273" r:id="rId31"/>
    <p:sldId id="268" r:id="rId32"/>
    <p:sldId id="269" r:id="rId33"/>
    <p:sldId id="270" r:id="rId34"/>
    <p:sldId id="266" r:id="rId35"/>
  </p:sldIdLst>
  <p:sldSz cx="4097338" cy="5792788"/>
  <p:notesSz cx="6858000" cy="9144000"/>
  <p:defaultTextStyle>
    <a:defPPr>
      <a:defRPr lang="ru-RU"/>
    </a:defPPr>
    <a:lvl1pPr marL="0" algn="l" defTabSz="5650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2550" algn="l" defTabSz="5650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65099" algn="l" defTabSz="5650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47649" algn="l" defTabSz="5650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30198" algn="l" defTabSz="5650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12748" algn="l" defTabSz="5650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95298" algn="l" defTabSz="5650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77847" algn="l" defTabSz="5650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60397" algn="l" defTabSz="56509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131" d="100"/>
          <a:sy n="131" d="100"/>
        </p:scale>
        <p:origin x="-3492" y="-84"/>
      </p:cViewPr>
      <p:guideLst>
        <p:guide orient="horz" pos="1825"/>
        <p:guide pos="12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301" y="1799520"/>
            <a:ext cx="3482737" cy="12416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601" y="3282580"/>
            <a:ext cx="2868137" cy="14803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2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30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12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9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77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6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4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9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970570" y="231981"/>
            <a:ext cx="921901" cy="49426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4867" y="231981"/>
            <a:ext cx="2697414" cy="49426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6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5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662" y="3722403"/>
            <a:ext cx="3482737" cy="1150512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662" y="2455231"/>
            <a:ext cx="3482737" cy="1267172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25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6509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47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301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127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952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778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603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8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4867" y="1351652"/>
            <a:ext cx="1809658" cy="3822972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82813" y="1351652"/>
            <a:ext cx="1809658" cy="3822972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7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867" y="1296673"/>
            <a:ext cx="1810369" cy="54039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2550" indent="0">
              <a:buNone/>
              <a:defRPr sz="1200" b="1"/>
            </a:lvl2pPr>
            <a:lvl3pPr marL="565099" indent="0">
              <a:buNone/>
              <a:defRPr sz="1100" b="1"/>
            </a:lvl3pPr>
            <a:lvl4pPr marL="847649" indent="0">
              <a:buNone/>
              <a:defRPr sz="1000" b="1"/>
            </a:lvl4pPr>
            <a:lvl5pPr marL="1130198" indent="0">
              <a:buNone/>
              <a:defRPr sz="1000" b="1"/>
            </a:lvl5pPr>
            <a:lvl6pPr marL="1412748" indent="0">
              <a:buNone/>
              <a:defRPr sz="1000" b="1"/>
            </a:lvl6pPr>
            <a:lvl7pPr marL="1695298" indent="0">
              <a:buNone/>
              <a:defRPr sz="1000" b="1"/>
            </a:lvl7pPr>
            <a:lvl8pPr marL="1977847" indent="0">
              <a:buNone/>
              <a:defRPr sz="1000" b="1"/>
            </a:lvl8pPr>
            <a:lvl9pPr marL="226039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4867" y="1837065"/>
            <a:ext cx="1810369" cy="333755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81391" y="1296673"/>
            <a:ext cx="1811080" cy="54039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2550" indent="0">
              <a:buNone/>
              <a:defRPr sz="1200" b="1"/>
            </a:lvl2pPr>
            <a:lvl3pPr marL="565099" indent="0">
              <a:buNone/>
              <a:defRPr sz="1100" b="1"/>
            </a:lvl3pPr>
            <a:lvl4pPr marL="847649" indent="0">
              <a:buNone/>
              <a:defRPr sz="1000" b="1"/>
            </a:lvl4pPr>
            <a:lvl5pPr marL="1130198" indent="0">
              <a:buNone/>
              <a:defRPr sz="1000" b="1"/>
            </a:lvl5pPr>
            <a:lvl6pPr marL="1412748" indent="0">
              <a:buNone/>
              <a:defRPr sz="1000" b="1"/>
            </a:lvl6pPr>
            <a:lvl7pPr marL="1695298" indent="0">
              <a:buNone/>
              <a:defRPr sz="1000" b="1"/>
            </a:lvl7pPr>
            <a:lvl8pPr marL="1977847" indent="0">
              <a:buNone/>
              <a:defRPr sz="1000" b="1"/>
            </a:lvl8pPr>
            <a:lvl9pPr marL="226039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81391" y="1837065"/>
            <a:ext cx="1811080" cy="333755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6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67" y="230639"/>
            <a:ext cx="1347996" cy="981556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1945" y="230639"/>
            <a:ext cx="2290526" cy="49439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867" y="1212195"/>
            <a:ext cx="1347996" cy="3962429"/>
          </a:xfrm>
        </p:spPr>
        <p:txBody>
          <a:bodyPr/>
          <a:lstStyle>
            <a:lvl1pPr marL="0" indent="0">
              <a:buNone/>
              <a:defRPr sz="900"/>
            </a:lvl1pPr>
            <a:lvl2pPr marL="282550" indent="0">
              <a:buNone/>
              <a:defRPr sz="700"/>
            </a:lvl2pPr>
            <a:lvl3pPr marL="565099" indent="0">
              <a:buNone/>
              <a:defRPr sz="600"/>
            </a:lvl3pPr>
            <a:lvl4pPr marL="847649" indent="0">
              <a:buNone/>
              <a:defRPr sz="600"/>
            </a:lvl4pPr>
            <a:lvl5pPr marL="1130198" indent="0">
              <a:buNone/>
              <a:defRPr sz="600"/>
            </a:lvl5pPr>
            <a:lvl6pPr marL="1412748" indent="0">
              <a:buNone/>
              <a:defRPr sz="600"/>
            </a:lvl6pPr>
            <a:lvl7pPr marL="1695298" indent="0">
              <a:buNone/>
              <a:defRPr sz="600"/>
            </a:lvl7pPr>
            <a:lvl8pPr marL="1977847" indent="0">
              <a:buNone/>
              <a:defRPr sz="600"/>
            </a:lvl8pPr>
            <a:lvl9pPr marL="226039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3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107" y="4054952"/>
            <a:ext cx="2458403" cy="47871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03107" y="517596"/>
            <a:ext cx="2458403" cy="3475673"/>
          </a:xfrm>
        </p:spPr>
        <p:txBody>
          <a:bodyPr/>
          <a:lstStyle>
            <a:lvl1pPr marL="0" indent="0">
              <a:buNone/>
              <a:defRPr sz="2000"/>
            </a:lvl1pPr>
            <a:lvl2pPr marL="282550" indent="0">
              <a:buNone/>
              <a:defRPr sz="1700"/>
            </a:lvl2pPr>
            <a:lvl3pPr marL="565099" indent="0">
              <a:buNone/>
              <a:defRPr sz="1500"/>
            </a:lvl3pPr>
            <a:lvl4pPr marL="847649" indent="0">
              <a:buNone/>
              <a:defRPr sz="1200"/>
            </a:lvl4pPr>
            <a:lvl5pPr marL="1130198" indent="0">
              <a:buNone/>
              <a:defRPr sz="1200"/>
            </a:lvl5pPr>
            <a:lvl6pPr marL="1412748" indent="0">
              <a:buNone/>
              <a:defRPr sz="1200"/>
            </a:lvl6pPr>
            <a:lvl7pPr marL="1695298" indent="0">
              <a:buNone/>
              <a:defRPr sz="1200"/>
            </a:lvl7pPr>
            <a:lvl8pPr marL="1977847" indent="0">
              <a:buNone/>
              <a:defRPr sz="1200"/>
            </a:lvl8pPr>
            <a:lvl9pPr marL="226039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107" y="4533662"/>
            <a:ext cx="2458403" cy="679847"/>
          </a:xfrm>
        </p:spPr>
        <p:txBody>
          <a:bodyPr/>
          <a:lstStyle>
            <a:lvl1pPr marL="0" indent="0">
              <a:buNone/>
              <a:defRPr sz="900"/>
            </a:lvl1pPr>
            <a:lvl2pPr marL="282550" indent="0">
              <a:buNone/>
              <a:defRPr sz="700"/>
            </a:lvl2pPr>
            <a:lvl3pPr marL="565099" indent="0">
              <a:buNone/>
              <a:defRPr sz="600"/>
            </a:lvl3pPr>
            <a:lvl4pPr marL="847649" indent="0">
              <a:buNone/>
              <a:defRPr sz="600"/>
            </a:lvl4pPr>
            <a:lvl5pPr marL="1130198" indent="0">
              <a:buNone/>
              <a:defRPr sz="600"/>
            </a:lvl5pPr>
            <a:lvl6pPr marL="1412748" indent="0">
              <a:buNone/>
              <a:defRPr sz="600"/>
            </a:lvl6pPr>
            <a:lvl7pPr marL="1695298" indent="0">
              <a:buNone/>
              <a:defRPr sz="600"/>
            </a:lvl7pPr>
            <a:lvl8pPr marL="1977847" indent="0">
              <a:buNone/>
              <a:defRPr sz="600"/>
            </a:lvl8pPr>
            <a:lvl9pPr marL="226039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6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67" y="231980"/>
            <a:ext cx="3687604" cy="965465"/>
          </a:xfrm>
          <a:prstGeom prst="rect">
            <a:avLst/>
          </a:prstGeom>
        </p:spPr>
        <p:txBody>
          <a:bodyPr vert="horz" lIns="56510" tIns="28255" rIns="56510" bIns="2825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867" y="1351652"/>
            <a:ext cx="3687604" cy="3822972"/>
          </a:xfrm>
          <a:prstGeom prst="rect">
            <a:avLst/>
          </a:prstGeom>
        </p:spPr>
        <p:txBody>
          <a:bodyPr vert="horz" lIns="56510" tIns="28255" rIns="56510" bIns="2825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04867" y="5369057"/>
            <a:ext cx="956046" cy="308412"/>
          </a:xfrm>
          <a:prstGeom prst="rect">
            <a:avLst/>
          </a:prstGeom>
        </p:spPr>
        <p:txBody>
          <a:bodyPr vert="horz" lIns="56510" tIns="28255" rIns="56510" bIns="28255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2DFE-85F2-49B0-BDFF-05F1A72F26F4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99924" y="5369057"/>
            <a:ext cx="1297490" cy="308412"/>
          </a:xfrm>
          <a:prstGeom prst="rect">
            <a:avLst/>
          </a:prstGeom>
        </p:spPr>
        <p:txBody>
          <a:bodyPr vert="horz" lIns="56510" tIns="28255" rIns="56510" bIns="28255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936425" y="5369057"/>
            <a:ext cx="956046" cy="308412"/>
          </a:xfrm>
          <a:prstGeom prst="rect">
            <a:avLst/>
          </a:prstGeom>
        </p:spPr>
        <p:txBody>
          <a:bodyPr vert="horz" lIns="56510" tIns="28255" rIns="56510" bIns="28255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9F68-8EAC-4189-BA92-51949638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3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65099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912" indent="-211912" algn="l" defTabSz="565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9143" indent="-176594" algn="l" defTabSz="5650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06374" indent="-141275" algn="l" defTabSz="565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8924" indent="-141275" algn="l" defTabSz="5650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71473" indent="-141275" algn="l" defTabSz="565099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023" indent="-141275" algn="l" defTabSz="565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36572" indent="-141275" algn="l" defTabSz="565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9122" indent="-141275" algn="l" defTabSz="565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01672" indent="-141275" algn="l" defTabSz="5650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509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2550" algn="l" defTabSz="56509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65099" algn="l" defTabSz="56509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47649" algn="l" defTabSz="56509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30198" algn="l" defTabSz="56509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2748" algn="l" defTabSz="56509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5298" algn="l" defTabSz="56509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7847" algn="l" defTabSz="56509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60397" algn="l" defTabSz="56509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4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47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2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52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23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2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"/>
            <a:ext cx="4097338" cy="57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UNITY 3.2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XTM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FC-M3000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Acera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Deore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Acera SL-M3000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HG-20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 11-34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T, 9-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скоростная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Z-99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ST i23 TCS,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Bee Line 27.5 x 2.2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Tektro HD-M290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5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7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Acera / Deore,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Acera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Tektro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154"/>
            <a:ext cx="4097338" cy="2514913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$815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52 950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UNITY 3.2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XTM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FC-M3000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Acera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Deore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Acera SL-M3000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HG-20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 11-34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T, 9-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скоростная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Z-99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ST i23 TCS,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Bee Line 27.5 x 2.2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Tektro HD-M290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521"/>
            <a:ext cx="4097338" cy="2514913"/>
          </a:xfrm>
          <a:prstGeom prst="rect">
            <a:avLst/>
          </a:prstGeom>
        </p:spPr>
      </p:pic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5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7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Acera / Deore,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Acera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Tektro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$815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52 950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UNITY 3.1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XTC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Suntour XCT414 44/32/22T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Altus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Alivio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Altus SL-M370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HG-20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 11-34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T, 9-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скоростная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Z-99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ST i23 TCS,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Bee Line 27.5 x 2.2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5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7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/ Alivio,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154"/>
            <a:ext cx="4097338" cy="2514913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$740</a:t>
            </a:r>
            <a:endParaRPr lang="ru-RU" altLang="ru-RU" sz="10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47 990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UNITY 3.1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XTC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Suntour XCT414 44/32/22T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Altus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Acera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Altus SL-M310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HG-20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 11-34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T, 9-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скоростная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Z-99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ST i23 TCS,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Bee Line 27.5 x 2.2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5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7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/ Alivio,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521"/>
            <a:ext cx="4097338" cy="2514913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$740</a:t>
            </a:r>
            <a:endParaRPr lang="ru-RU" altLang="ru-RU" sz="10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47 990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"/>
            <a:ext cx="4097338" cy="57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MAVERICK 2.3</a:t>
            </a:r>
            <a:endParaRPr lang="ru-RU" altLang="ru-RU" sz="13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XTC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Altus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Acera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Altus SL-M310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Sunrace 11-34T,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8-скоростей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Z-72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Alex DC-26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5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4-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/ Acera,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521"/>
            <a:ext cx="4097338" cy="2514913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$595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38 </a:t>
            </a:r>
            <a:r>
              <a:rPr lang="en-US" altLang="ru-RU" sz="10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6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50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MAVERICK 2.3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XTC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Altus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Acera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Altus SL-M310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Sunrace 11-34T,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8-скоростей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Z-72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Alex DC-26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5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4-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/ Acera,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369"/>
            <a:ext cx="4097338" cy="2497065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$595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38 </a:t>
            </a:r>
            <a:r>
              <a:rPr lang="en-US" altLang="ru-RU" sz="10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6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50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MAVERICK 2.3 women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XTC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Altus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Acera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Altus SL-M310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Sunrace 11-34T,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8-скоростей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Z-72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Alex DC-26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5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4-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/ Acera,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93"/>
            <a:ext cx="4097338" cy="2534641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$595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38 </a:t>
            </a:r>
            <a:r>
              <a:rPr lang="en-US" altLang="ru-RU" sz="10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6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50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MAVERICK 2.2 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XTC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TX-50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Altus RD-280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ST-EF51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Sunrace 11-34T,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8-скоростей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Z-72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Alex DC-26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Tektro MD-M280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5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4-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 / Altus,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Tektro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93"/>
            <a:ext cx="4097338" cy="2534641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$535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34 750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MAVERICK 2.2 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XTC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TX-50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Altus RD-280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ST-EF51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Sunrace 11-34T,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8-скоростей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Z-72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Alex DC-26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Tektro MD-M280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5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4-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 / Altus,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Tektro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793"/>
            <a:ext cx="4097338" cy="2534641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$535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34 750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465" y="588357"/>
            <a:ext cx="367240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компания Iron Horse Bicycle была основана в 1987 в New York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США) компанией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единомышленников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увлечённых экстремальным катанием на велосипедах. 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Велосипеды Iron Horse были долгое время одними из лучших в мире экстремального катания в таких дисциплинах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дау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хилл 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фрирайд. В спортивную команду Iron Horse входили такие легендарные гонщики как Dave Cullinan, Kim Sonier, Penny Davidson, Toby Henderson, Leigh Donovan, Pete Loncarevich 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 Hill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Dave Cullinan одержал победу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дисциплине даунхилл 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чемпионате мира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1992 году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 Hill дважды становился чемпионом мира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дисциплине даунхилл, 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велосипедах Iron Horse в 2007 и 2010 годах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Концерн Dorel Sports, владеющий такими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брендам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как: GT, Cannondale, Schwinn, Mongoose,  приобрёл бренд Iron Horse и теперь наша компания рада предложить Вам легендарные велосипеды на российском рынке.   </a:t>
            </a:r>
          </a:p>
        </p:txBody>
      </p:sp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5" y="174387"/>
            <a:ext cx="1665387" cy="20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MAVERICK 2.2 women 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XTC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TX-50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Altus RD-280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ST-EF51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Sunrace 11-34T,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8-скоростей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Z-72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Alex DC-26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Tektro MD-M280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5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4-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 / Altus,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Tektro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521"/>
            <a:ext cx="4097338" cy="2514913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$535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34 750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MAVERICK 2.1 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M-3030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TX-50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Altus RD-280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ST-EF51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Sunrace 11-34T, 8-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Z-72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Alex DC-26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5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4-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 / Altus,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021"/>
            <a:ext cx="4097338" cy="2490413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$505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32 790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MAVERICK 2.1 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M-3030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TX-50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Altus RD-280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ST-EF51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Sunrace 11-34T,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8-скоростей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Z-72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Alex DC-26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5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612"/>
            <a:ext cx="4097338" cy="2489822"/>
          </a:xfrm>
          <a:prstGeom prst="rect">
            <a:avLst/>
          </a:prstGeom>
        </p:spPr>
      </p:pic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4-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 / Altus,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$505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32 790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MAVERICK </a:t>
            </a: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2.1 women 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M-3030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TX-50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Altus RD-280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ST-EF51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Sunrace 11-34T, 8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-скоростей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Z-72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Alex DC-26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5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014"/>
            <a:ext cx="4097338" cy="2514913"/>
          </a:xfrm>
          <a:prstGeom prst="rect">
            <a:avLst/>
          </a:prstGeom>
        </p:spPr>
      </p:pic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4-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 / Altus,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$505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32 790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"/>
            <a:ext cx="4097338" cy="57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PHOENIX 1.3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pt-BR" altLang="ru-RU" sz="500" dirty="0">
                  <a:latin typeface="Segoe UI" pitchFamily="34" charset="0"/>
                  <a:cs typeface="Segoe UI" pitchFamily="34" charset="0"/>
                </a:rPr>
                <a:t>Zoom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HL-565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Femin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PP MTB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TY-10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TX-800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ST-EF51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TZ-20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, 14-28Т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HV-500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5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steel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Steel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21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"/>
            <a:ext cx="4097338" cy="2601495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$440</a:t>
            </a:r>
            <a:endParaRPr lang="ru-RU" altLang="ru-RU" sz="10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28 590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PHOENIX 1.3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pt-BR" altLang="ru-RU" sz="500" dirty="0">
                  <a:latin typeface="Segoe UI" pitchFamily="34" charset="0"/>
                  <a:cs typeface="Segoe UI" pitchFamily="34" charset="0"/>
                </a:rPr>
                <a:t>Zoom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HL-565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Femin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PP MTB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Передний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 Shimano TY-10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TX-800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ST-EF51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TZ-20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, 14-28Т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HV-500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5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steel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Steel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21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"/>
            <a:ext cx="4097338" cy="2601495"/>
          </a:xfrm>
          <a:prstGeom prst="rect">
            <a:avLst/>
          </a:prstGeom>
        </p:spPr>
      </p:pic>
      <p:pic>
        <p:nvPicPr>
          <p:cNvPr id="67" name="Рисунок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$440</a:t>
            </a:r>
            <a:endParaRPr lang="ru-RU" altLang="ru-RU" sz="10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28 590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PHOENIX </a:t>
            </a: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1.3</a:t>
            </a:r>
            <a:r>
              <a:rPr lang="ru-RU" altLang="ru-RU" sz="13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women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pt-BR" altLang="ru-RU" sz="500" dirty="0">
                  <a:latin typeface="Segoe UI" pitchFamily="34" charset="0"/>
                  <a:cs typeface="Segoe UI" pitchFamily="34" charset="0"/>
                </a:rPr>
                <a:t>Zoom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HL-565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42/34/24T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Femin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PP MTB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TY-10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TX-800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ST-EF51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TZ-20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, 14-28Т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HV-500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5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steel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Steel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21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Altus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"/>
            <a:ext cx="4097338" cy="2601495"/>
          </a:xfrm>
          <a:prstGeom prst="rect">
            <a:avLst/>
          </a:prstGeom>
        </p:spPr>
      </p:pic>
      <p:pic>
        <p:nvPicPr>
          <p:cNvPr id="67" name="Рисунок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$440</a:t>
            </a:r>
            <a:endParaRPr lang="ru-RU" altLang="ru-RU" sz="10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28 590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PHOENIX 1.2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pt-BR" altLang="ru-RU" sz="500" dirty="0">
                  <a:latin typeface="Segoe UI" pitchFamily="34" charset="0"/>
                  <a:cs typeface="Segoe UI" pitchFamily="34" charset="0"/>
                </a:rPr>
                <a:t>Zoom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HL-386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42/32/24T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Femin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PP MTB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Передний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 Shimano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TY-10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TX-35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TZ-20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, 14-28Т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HV-500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steel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Steel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21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EF-41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"/>
            <a:ext cx="4097338" cy="2601495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$420</a:t>
            </a:r>
            <a:endParaRPr lang="ru-RU" altLang="ru-RU" sz="10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27 </a:t>
            </a:r>
            <a:r>
              <a:rPr lang="en-US" altLang="ru-RU" sz="10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PHOENIX 1.2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pt-BR" altLang="ru-RU" sz="500" dirty="0">
                  <a:latin typeface="Segoe UI" pitchFamily="34" charset="0"/>
                  <a:cs typeface="Segoe UI" pitchFamily="34" charset="0"/>
                </a:rPr>
                <a:t>Zoom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HL-386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42/32/24T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Femin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PP MTB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Передний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 Shimano TY-10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TX-35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TZ-20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, 14-28Т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HV-500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steel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Steel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21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EF-41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/>
          <a:stretch/>
        </p:blipFill>
        <p:spPr>
          <a:xfrm>
            <a:off x="83820" y="655200"/>
            <a:ext cx="3990658" cy="2601495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$420</a:t>
            </a:r>
            <a:endParaRPr lang="ru-RU" altLang="ru-RU" sz="10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27 </a:t>
            </a:r>
            <a:r>
              <a:rPr lang="en-US" altLang="ru-RU" sz="10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"/>
            <a:ext cx="4097338" cy="57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PHOENIX 1.2 women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pt-BR" altLang="ru-RU" sz="500" dirty="0">
                  <a:latin typeface="Segoe UI" pitchFamily="34" charset="0"/>
                  <a:cs typeface="Segoe UI" pitchFamily="34" charset="0"/>
                </a:rPr>
                <a:t>Zoom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HL-386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42/32/24T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Femin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PP MTB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Передний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 Shimano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TY-10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TX-35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TZ-20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, 14-28Т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HV-500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механические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Promax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steel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Steel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68126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21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EF-41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 механические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Promax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"/>
            <a:ext cx="4097338" cy="2601495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$420</a:t>
            </a:r>
            <a:endParaRPr lang="ru-RU" altLang="ru-RU" sz="10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27 </a:t>
            </a:r>
            <a:r>
              <a:rPr lang="en-US" altLang="ru-RU" sz="10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PHOENIX 1.1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pt-BR" altLang="ru-RU" sz="500" dirty="0">
                  <a:latin typeface="Segoe UI" pitchFamily="34" charset="0"/>
                  <a:cs typeface="Segoe UI" pitchFamily="34" charset="0"/>
                </a:rPr>
                <a:t>Zoom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HL-386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42/32/24T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Femin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PP MTB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Передний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 Shimano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TY-10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TX-35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TZ-20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, 14-28Т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HV-500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Ободные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V-brake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steel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Steel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01732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21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EF-41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Ободные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V-brake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939"/>
            <a:ext cx="4097338" cy="2601495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$385</a:t>
            </a:r>
            <a:endParaRPr lang="ru-RU" altLang="ru-RU" sz="10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24 990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PHOENIX 1.1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"/>
            <a:ext cx="4097338" cy="2601495"/>
          </a:xfrm>
          <a:prstGeom prst="rect">
            <a:avLst/>
          </a:prstGeom>
        </p:spPr>
      </p:pic>
      <p:grpSp>
        <p:nvGrpSpPr>
          <p:cNvPr id="66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4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5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86" name="Picture 26" descr="pik_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27" descr="pik_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28" descr="pik_0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9" descr="pik_0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0" descr="pik_0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1" descr="pik_0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32" descr="pik_0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33" descr="pik_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34" descr="pik_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35" descr="pik_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6" descr="pik_1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37" descr="pik_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38" descr="pik_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39" descr="pik_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40" descr="pik_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41" descr="pik_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42" descr="pik_21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pt-BR" altLang="ru-RU" sz="500" dirty="0">
                  <a:latin typeface="Segoe UI" pitchFamily="34" charset="0"/>
                  <a:cs typeface="Segoe UI" pitchFamily="34" charset="0"/>
                </a:rPr>
                <a:t>Zoom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HL-386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42/32/24T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6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Femin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7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PP MTB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8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TY-10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TX-35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9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0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TZ-20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, 14-28Т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HV-500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114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Ободные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V-brake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steel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Steel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01732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21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EF-41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Ободные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V-brake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123" name="Picture 25" descr="pik_0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$385</a:t>
            </a:r>
            <a:endParaRPr lang="ru-RU" altLang="ru-RU" sz="10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24 990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PHOENIX 1.1 women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4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5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86" name="Picture 26" descr="pik_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27" descr="pik_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28" descr="pik_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9" descr="pik_0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0" descr="pik_0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1" descr="pik_0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32" descr="pik_0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33" descr="pik_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34" descr="pik_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35" descr="pik_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6" descr="pik_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37" descr="pik_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38" descr="pik_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39" descr="pik_1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40" descr="pik_1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41" descr="pik_2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42" descr="pik_2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pt-BR" altLang="ru-RU" sz="500" dirty="0">
                  <a:latin typeface="Segoe UI" pitchFamily="34" charset="0"/>
                  <a:cs typeface="Segoe UI" pitchFamily="34" charset="0"/>
                </a:rPr>
                <a:t>Zoom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HL-386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42/32/24T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6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Femin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7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PP MTB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8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TY-10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TX-35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9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0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TZ-20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, 14-28Т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HV-500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114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27.5 x 2.1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Ободные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V-brake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ST-EF41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steel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Steel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41246" y="3310739"/>
            <a:ext cx="1301732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21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Tourney,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EF-41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Ободные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V-brake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123" name="Picture 25" descr="pik_0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"/>
            <a:ext cx="4097338" cy="2601495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$385</a:t>
            </a:r>
            <a:endParaRPr lang="ru-RU" altLang="ru-RU" sz="1000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24 990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"/>
            <a:ext cx="4097338" cy="57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9POINT </a:t>
            </a:r>
            <a:r>
              <a:rPr lang="ru-RU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3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c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амортизацией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Fox Fit 34 Float (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Задний аморт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. Fox Float X)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XT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R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XTR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нет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XTR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XTR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CSM8000 11-42T, 11-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X11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KOM,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Formula ultra light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Schwalbe Hans Dampf 27.5 x 2.35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XTR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XTR 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Race Face Next carbon 35 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Race Face Atlas 35 mm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Silverado Carbon rails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X-Fusion Hilo Strate dropper post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84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c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амортизацией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11-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XTR,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XTR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Shimano XTR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Телескопические подседельный штырь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544"/>
            <a:ext cx="4097338" cy="2384890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6 500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422 490 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9POINT 2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c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амортизацией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Fox Elite 34 Float (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Задний аморт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. Fox Float X)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XT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XT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нет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XT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XT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CSM8000 11-42T, 11-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X11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Frequency Team i25 TCS,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Schwalbe Hans Dampf 27.5 x 2.35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XT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XT 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Race Face Atlas 35 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 35 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Silverado Pro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X-Fusion Hilo Strate dropper post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84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c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амортизацией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11-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XT,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XT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Shimano XT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Телескопические подседельный штырь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544"/>
            <a:ext cx="4097338" cy="2384890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4 650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302 250 руб</a:t>
            </a: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. </a:t>
            </a:r>
            <a:endParaRPr lang="ru-RU" altLang="ru-RU" sz="1000" dirty="0">
              <a:solidFill>
                <a:schemeClr val="bg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9POINT 1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c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амортизацией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Fox 34 Float (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Задний аморт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. Fox Float X)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FC-M677 SLX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SLX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нет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SLX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XT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SLX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Sunrace 11-40T, 10-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скоростей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X10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ST i25 TCS,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Schwalbe Hans Dampf 27.5 x 2.35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SLX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SLX 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 riser 35 mm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 35 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Volt sport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31.6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72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c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амортизацией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0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SLX / XT,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SLX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Shimano SLX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544"/>
            <a:ext cx="4097338" cy="2384890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3 600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234 000 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"/>
            <a:ext cx="4097338" cy="57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UNITY 3.</a:t>
            </a:r>
            <a:r>
              <a:rPr lang="ru-RU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3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XCR Air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FC-M4000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Acera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XT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Alivio SL-M4000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HG-20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 11-34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T, 9-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скоростная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Z-99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ST i23 TCS,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Bee Line 27.5 x 2.2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BL-M355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BL-M355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5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7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Acera/ XT,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Alivio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Shimano BL-M355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6154"/>
            <a:ext cx="4097338" cy="2514913"/>
          </a:xfrm>
          <a:prstGeom prst="rect">
            <a:avLst/>
          </a:prstGeom>
        </p:spPr>
      </p:pic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1 000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64 990 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7"/>
            <a:ext cx="4097338" cy="5616841"/>
          </a:xfrm>
          <a:prstGeom prst="rect">
            <a:avLst/>
          </a:prstGeom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76461" y="152865"/>
            <a:ext cx="2994789" cy="2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UNITY </a:t>
            </a:r>
            <a:r>
              <a:rPr lang="en-US" altLang="ru-RU" sz="13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3</a:t>
            </a:r>
            <a:r>
              <a:rPr lang="en-US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.</a:t>
            </a:r>
            <a:r>
              <a:rPr lang="ru-RU" altLang="ru-RU" sz="1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3</a:t>
            </a:r>
            <a:endParaRPr lang="ru-RU" altLang="ru-RU" sz="1300" u="sng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1409372" y="3259449"/>
            <a:ext cx="2601452" cy="2114971"/>
            <a:chOff x="1570" y="3332"/>
            <a:chExt cx="2631" cy="2103"/>
          </a:xfrm>
        </p:grpSpPr>
        <p:sp>
          <p:nvSpPr>
            <p:cNvPr id="6155" name="Rectangle 6"/>
            <p:cNvSpPr>
              <a:spLocks noChangeArrowheads="1"/>
            </p:cNvSpPr>
            <p:nvPr/>
          </p:nvSpPr>
          <p:spPr bwMode="auto">
            <a:xfrm>
              <a:off x="1570" y="3332"/>
              <a:ext cx="54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Рама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6" name="Rectangle 7"/>
            <p:cNvSpPr>
              <a:spLocks noChangeArrowheads="1"/>
            </p:cNvSpPr>
            <p:nvPr/>
          </p:nvSpPr>
          <p:spPr bwMode="auto">
            <a:xfrm>
              <a:off x="1570" y="3519"/>
              <a:ext cx="54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Вилка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570" y="368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Шатуны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570" y="3779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Каретка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1570" y="3881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Педали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0" name="Rectangle 11"/>
            <p:cNvSpPr>
              <a:spLocks noChangeArrowheads="1"/>
            </p:cNvSpPr>
            <p:nvPr/>
          </p:nvSpPr>
          <p:spPr bwMode="auto">
            <a:xfrm>
              <a:off x="1570" y="3983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Переключатели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1" name="Rectangle 12"/>
            <p:cNvSpPr>
              <a:spLocks noChangeArrowheads="1"/>
            </p:cNvSpPr>
            <p:nvPr/>
          </p:nvSpPr>
          <p:spPr bwMode="auto">
            <a:xfrm>
              <a:off x="1570" y="4096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Манетки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auto">
            <a:xfrm>
              <a:off x="1570" y="41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Кассета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auto">
            <a:xfrm>
              <a:off x="1570" y="4300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Цепь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4" name="Rectangle 15"/>
            <p:cNvSpPr>
              <a:spLocks noChangeArrowheads="1"/>
            </p:cNvSpPr>
            <p:nvPr/>
          </p:nvSpPr>
          <p:spPr bwMode="auto">
            <a:xfrm>
              <a:off x="1570" y="4402"/>
              <a:ext cx="54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Обода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5" name="Rectangle 16"/>
            <p:cNvSpPr>
              <a:spLocks noChangeArrowheads="1"/>
            </p:cNvSpPr>
            <p:nvPr/>
          </p:nvSpPr>
          <p:spPr bwMode="auto">
            <a:xfrm>
              <a:off x="1570" y="45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Втулки 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6" name="Rectangle 17"/>
            <p:cNvSpPr>
              <a:spLocks noChangeArrowheads="1"/>
            </p:cNvSpPr>
            <p:nvPr/>
          </p:nvSpPr>
          <p:spPr bwMode="auto">
            <a:xfrm>
              <a:off x="1570" y="46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Покрышки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7" name="Rectangle 18"/>
            <p:cNvSpPr>
              <a:spLocks noChangeArrowheads="1"/>
            </p:cNvSpPr>
            <p:nvPr/>
          </p:nvSpPr>
          <p:spPr bwMode="auto">
            <a:xfrm>
              <a:off x="1570" y="4717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Тормоза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68" name="Rectangle 19"/>
            <p:cNvSpPr>
              <a:spLocks noChangeArrowheads="1"/>
            </p:cNvSpPr>
            <p:nvPr/>
          </p:nvSpPr>
          <p:spPr bwMode="auto">
            <a:xfrm>
              <a:off x="1570" y="4819"/>
              <a:ext cx="5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Тормозные ручки</a:t>
              </a: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6169" name="Rectangle 20"/>
            <p:cNvSpPr>
              <a:spLocks noChangeArrowheads="1"/>
            </p:cNvSpPr>
            <p:nvPr/>
          </p:nvSpPr>
          <p:spPr bwMode="auto">
            <a:xfrm>
              <a:off x="1570" y="4998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Руль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0" name="Rectangle 21"/>
            <p:cNvSpPr>
              <a:spLocks noChangeArrowheads="1"/>
            </p:cNvSpPr>
            <p:nvPr/>
          </p:nvSpPr>
          <p:spPr bwMode="auto">
            <a:xfrm>
              <a:off x="1570" y="5100"/>
              <a:ext cx="5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Вынос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1" name="Rectangle 22"/>
            <p:cNvSpPr>
              <a:spLocks noChangeArrowheads="1"/>
            </p:cNvSpPr>
            <p:nvPr/>
          </p:nvSpPr>
          <p:spPr bwMode="auto">
            <a:xfrm>
              <a:off x="1570" y="5213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Сиденье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2" name="Rectangle 23"/>
            <p:cNvSpPr>
              <a:spLocks noChangeArrowheads="1"/>
            </p:cNvSpPr>
            <p:nvPr/>
          </p:nvSpPr>
          <p:spPr bwMode="auto">
            <a:xfrm>
              <a:off x="1570" y="5315"/>
              <a:ext cx="54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>
                  <a:latin typeface="Segoe UI" pitchFamily="34" charset="0"/>
                  <a:cs typeface="Segoe UI" pitchFamily="34" charset="0"/>
                </a:rPr>
                <a:t>Подседельный</a:t>
              </a:r>
              <a:endParaRPr lang="en-US" altLang="ru-RU" sz="50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73" name="Line 24"/>
            <p:cNvSpPr>
              <a:spLocks noChangeShapeType="1"/>
            </p:cNvSpPr>
            <p:nvPr/>
          </p:nvSpPr>
          <p:spPr bwMode="auto">
            <a:xfrm>
              <a:off x="1570" y="5435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74" name="Picture 26" descr="pik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3561"/>
              <a:ext cx="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7" descr="pik_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422"/>
              <a:ext cx="8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28" descr="pik_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559"/>
              <a:ext cx="98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29" descr="pik_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665"/>
              <a:ext cx="9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30" descr="pik_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4"/>
              <a:ext cx="65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31" descr="pik_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726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32" descr="pik_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33"/>
              <a:ext cx="9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33" descr="pik_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32"/>
              <a:ext cx="9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34" descr="pik_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4218"/>
              <a:ext cx="4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35" descr="pik_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4014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4" name="Picture 36" descr="pik_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05"/>
              <a:ext cx="9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Picture 37" descr="pik_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057"/>
              <a:ext cx="103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6" name="Picture 38" descr="pik_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148"/>
              <a:ext cx="95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39" descr="pik_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740"/>
              <a:ext cx="6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40" descr="pik_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876"/>
              <a:ext cx="8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Picture 41" descr="pik_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39"/>
              <a:ext cx="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0" name="Picture 42" descr="pik_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5329"/>
              <a:ext cx="1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Rectangle 43"/>
            <p:cNvSpPr>
              <a:spLocks noChangeArrowheads="1"/>
            </p:cNvSpPr>
            <p:nvPr/>
          </p:nvSpPr>
          <p:spPr bwMode="auto">
            <a:xfrm>
              <a:off x="2341" y="3332"/>
              <a:ext cx="181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Алюминиевая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2" name="Rectangle 44"/>
            <p:cNvSpPr>
              <a:spLocks noChangeArrowheads="1"/>
            </p:cNvSpPr>
            <p:nvPr/>
          </p:nvSpPr>
          <p:spPr bwMode="auto">
            <a:xfrm>
              <a:off x="2341" y="3519"/>
              <a:ext cx="18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Аморт. вилка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SR Suntour XCR Air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3" name="Rectangle 45"/>
            <p:cNvSpPr>
              <a:spLocks noChangeArrowheads="1"/>
            </p:cNvSpPr>
            <p:nvPr/>
          </p:nvSpPr>
          <p:spPr bwMode="auto">
            <a:xfrm>
              <a:off x="2341" y="3677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FC-M4000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4" name="Rectangle 46"/>
            <p:cNvSpPr>
              <a:spLocks noChangeArrowheads="1"/>
            </p:cNvSpPr>
            <p:nvPr/>
          </p:nvSpPr>
          <p:spPr bwMode="auto">
            <a:xfrm>
              <a:off x="2341" y="377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 sealed cartridge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5" name="Rectangle 47"/>
            <p:cNvSpPr>
              <a:spLocks noChangeArrowheads="1"/>
            </p:cNvSpPr>
            <p:nvPr/>
          </p:nvSpPr>
          <p:spPr bwMode="auto">
            <a:xfrm>
              <a:off x="2341" y="3881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VP-536C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2341" y="3983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Передний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Acera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/ </a:t>
              </a:r>
              <a:r>
                <a:rPr lang="ru-RU" altLang="ru-RU" sz="500" dirty="0">
                  <a:latin typeface="Segoe UI" pitchFamily="34" charset="0"/>
                  <a:cs typeface="Segoe UI" pitchFamily="34" charset="0"/>
                </a:rPr>
                <a:t>Задний </a:t>
              </a: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Shimano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XT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7" name="Rectangle 49"/>
            <p:cNvSpPr>
              <a:spLocks noChangeArrowheads="1"/>
            </p:cNvSpPr>
            <p:nvPr/>
          </p:nvSpPr>
          <p:spPr bwMode="auto">
            <a:xfrm>
              <a:off x="2341" y="409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Alivio SL-M4000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8" name="Rectangle 50"/>
            <p:cNvSpPr>
              <a:spLocks noChangeArrowheads="1"/>
            </p:cNvSpPr>
            <p:nvPr/>
          </p:nvSpPr>
          <p:spPr bwMode="auto">
            <a:xfrm>
              <a:off x="2341" y="4195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HG-20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 11-34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T, 9-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скоростная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199" name="Rectangle 51"/>
            <p:cNvSpPr>
              <a:spLocks noChangeArrowheads="1"/>
            </p:cNvSpPr>
            <p:nvPr/>
          </p:nvSpPr>
          <p:spPr bwMode="auto">
            <a:xfrm>
              <a:off x="2341" y="4300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>
                  <a:latin typeface="Segoe UI" pitchFamily="34" charset="0"/>
                  <a:cs typeface="Segoe UI" pitchFamily="34" charset="0"/>
                </a:rPr>
                <a:t>KMC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Z-99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0" name="Rectangle 52"/>
            <p:cNvSpPr>
              <a:spLocks noChangeArrowheads="1"/>
            </p:cNvSpPr>
            <p:nvPr/>
          </p:nvSpPr>
          <p:spPr bwMode="auto">
            <a:xfrm>
              <a:off x="2341" y="4402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ST i23 TCS, </a:t>
              </a: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двойные алюминиевые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1" name="Rectangle 53"/>
            <p:cNvSpPr>
              <a:spLocks noChangeArrowheads="1"/>
            </p:cNvSpPr>
            <p:nvPr/>
          </p:nvSpPr>
          <p:spPr bwMode="auto">
            <a:xfrm>
              <a:off x="2341" y="45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>
                  <a:latin typeface="Segoe UI" pitchFamily="34" charset="0"/>
                  <a:cs typeface="Segoe UI" pitchFamily="34" charset="0"/>
                </a:rPr>
                <a:t>Alloy QR Disc</a:t>
              </a:r>
            </a:p>
          </p:txBody>
        </p:sp>
        <p:sp>
          <p:nvSpPr>
            <p:cNvPr id="6202" name="Rectangle 54"/>
            <p:cNvSpPr>
              <a:spLocks noChangeArrowheads="1"/>
            </p:cNvSpPr>
            <p:nvPr/>
          </p:nvSpPr>
          <p:spPr bwMode="auto">
            <a:xfrm>
              <a:off x="2341" y="46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WTB Bee Line 27.5 x 2.2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3" name="Rectangle 55"/>
            <p:cNvSpPr>
              <a:spLocks noChangeArrowheads="1"/>
            </p:cNvSpPr>
            <p:nvPr/>
          </p:nvSpPr>
          <p:spPr bwMode="auto">
            <a:xfrm>
              <a:off x="2341" y="4708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ru-RU" altLang="ru-RU" sz="500" dirty="0" smtClean="0">
                  <a:latin typeface="Segoe UI" pitchFamily="34" charset="0"/>
                  <a:cs typeface="Segoe UI" pitchFamily="34" charset="0"/>
                </a:rPr>
                <a:t>Дисковые гидравлические </a:t>
              </a: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BL-M355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4" name="Rectangle 56"/>
            <p:cNvSpPr>
              <a:spLocks noChangeArrowheads="1"/>
            </p:cNvSpPr>
            <p:nvPr/>
          </p:nvSpPr>
          <p:spPr bwMode="auto">
            <a:xfrm>
              <a:off x="2341" y="4810"/>
              <a:ext cx="181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Shimano BL-M355</a:t>
              </a:r>
              <a:endParaRPr lang="en-US" altLang="ru-RU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5" name="Rectangle 57"/>
            <p:cNvSpPr>
              <a:spLocks noChangeArrowheads="1"/>
            </p:cNvSpPr>
            <p:nvPr/>
          </p:nvSpPr>
          <p:spPr bwMode="auto">
            <a:xfrm>
              <a:off x="2341" y="4989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MTB alloy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6" name="Rectangle 58"/>
            <p:cNvSpPr>
              <a:spLocks noChangeArrowheads="1"/>
            </p:cNvSpPr>
            <p:nvPr/>
          </p:nvSpPr>
          <p:spPr bwMode="auto">
            <a:xfrm>
              <a:off x="2341" y="5091"/>
              <a:ext cx="181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Alloy threadless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7" name="Rectangle 59"/>
            <p:cNvSpPr>
              <a:spLocks noChangeArrowheads="1"/>
            </p:cNvSpPr>
            <p:nvPr/>
          </p:nvSpPr>
          <p:spPr bwMode="auto">
            <a:xfrm>
              <a:off x="2341" y="5204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ru-RU" sz="500" dirty="0" smtClean="0">
                  <a:latin typeface="Segoe UI" pitchFamily="34" charset="0"/>
                  <a:cs typeface="Segoe UI" pitchFamily="34" charset="0"/>
                </a:rPr>
                <a:t>Iron Horse MTB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8" name="Rectangle 60"/>
            <p:cNvSpPr>
              <a:spLocks noChangeArrowheads="1"/>
            </p:cNvSpPr>
            <p:nvPr/>
          </p:nvSpPr>
          <p:spPr bwMode="auto">
            <a:xfrm>
              <a:off x="2341" y="5306"/>
              <a:ext cx="181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029" tIns="41029" rIns="41029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de-DE" altLang="ru-RU" sz="500" dirty="0" smtClean="0">
                  <a:latin typeface="Segoe UI" pitchFamily="34" charset="0"/>
                  <a:cs typeface="Segoe UI" pitchFamily="34" charset="0"/>
                </a:rPr>
                <a:t>Alloy 27.2mm </a:t>
              </a:r>
              <a:endParaRPr lang="en-US" altLang="ru-RU" sz="500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6209" name="Line 61"/>
            <p:cNvSpPr>
              <a:spLocks noChangeShapeType="1"/>
            </p:cNvSpPr>
            <p:nvPr/>
          </p:nvSpPr>
          <p:spPr bwMode="auto">
            <a:xfrm>
              <a:off x="1570" y="3379"/>
              <a:ext cx="2631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1" name="Picture 25" descr="pik_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7" y="3375104"/>
            <a:ext cx="104621" cy="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41245" y="3310739"/>
            <a:ext cx="1368127" cy="159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911" tIns="28955" rIns="57911" bIns="289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Алюминиевая рама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2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7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-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скоростная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трансмиссия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 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Acera/ XT, </a:t>
            </a:r>
            <a:r>
              <a:rPr lang="ru-RU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манетки </a:t>
            </a:r>
            <a:r>
              <a:rPr lang="en-US" altLang="ru-RU" sz="800" dirty="0">
                <a:latin typeface="Segoe UI" pitchFamily="34" charset="0"/>
                <a:ea typeface="Tahoma" pitchFamily="34" charset="0"/>
                <a:cs typeface="Segoe UI" pitchFamily="34" charset="0"/>
              </a:rPr>
              <a:t>Shimano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Alivio </a:t>
            </a: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Дисковые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 </a:t>
            </a:r>
            <a:r>
              <a:rPr lang="ru-RU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гидравлические тормоза </a:t>
            </a:r>
            <a:r>
              <a:rPr lang="en-US" altLang="ru-RU" sz="800" dirty="0" smtClean="0">
                <a:latin typeface="Segoe UI" pitchFamily="34" charset="0"/>
                <a:ea typeface="Tahoma" pitchFamily="34" charset="0"/>
                <a:cs typeface="Segoe UI" pitchFamily="34" charset="0"/>
              </a:rPr>
              <a:t>Shimano BL-M355</a:t>
            </a:r>
            <a:endParaRPr lang="ru-RU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ru-RU" sz="800" dirty="0">
              <a:latin typeface="Segoe UI" pitchFamily="34" charset="0"/>
              <a:ea typeface="Tahoma" pitchFamily="34" charset="0"/>
              <a:cs typeface="Segoe UI" pitchFamily="34" charset="0"/>
            </a:endParaRPr>
          </a:p>
        </p:txBody>
      </p:sp>
      <p:pic>
        <p:nvPicPr>
          <p:cNvPr id="6154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88" y="111633"/>
            <a:ext cx="368187" cy="33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154"/>
            <a:ext cx="4097338" cy="2514913"/>
          </a:xfrm>
          <a:prstGeom prst="rect">
            <a:avLst/>
          </a:prstGeom>
        </p:spPr>
      </p:pic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6461" y="446528"/>
            <a:ext cx="3036087" cy="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918" tIns="28959" rIns="57918" bIns="28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РРЦ: </a:t>
            </a:r>
            <a:r>
              <a:rPr lang="en-US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$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1 000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Для примера по курсу 65 – </a:t>
            </a:r>
            <a:r>
              <a:rPr lang="ru-RU" altLang="ru-RU" sz="10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64 990 руб. </a:t>
            </a:r>
            <a:endParaRPr lang="ru-RU" altLang="ru-RU" sz="1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3341</Words>
  <Application>Microsoft Office PowerPoint</Application>
  <PresentationFormat>Произвольный</PresentationFormat>
  <Paragraphs>1199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Potapov</dc:creator>
  <cp:lastModifiedBy>Ivan Potapov</cp:lastModifiedBy>
  <cp:revision>25</cp:revision>
  <dcterms:created xsi:type="dcterms:W3CDTF">2016-05-25T11:47:38Z</dcterms:created>
  <dcterms:modified xsi:type="dcterms:W3CDTF">2016-07-22T08:53:23Z</dcterms:modified>
</cp:coreProperties>
</file>